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66" r:id="rId2"/>
    <p:sldId id="472" r:id="rId3"/>
    <p:sldId id="473" r:id="rId4"/>
    <p:sldId id="474" r:id="rId5"/>
    <p:sldId id="475" r:id="rId6"/>
    <p:sldId id="427" r:id="rId7"/>
    <p:sldId id="429" r:id="rId8"/>
    <p:sldId id="431" r:id="rId9"/>
    <p:sldId id="476" r:id="rId10"/>
    <p:sldId id="432" r:id="rId11"/>
    <p:sldId id="478" r:id="rId12"/>
    <p:sldId id="479" r:id="rId13"/>
    <p:sldId id="480" r:id="rId14"/>
    <p:sldId id="470" r:id="rId15"/>
    <p:sldId id="471" r:id="rId16"/>
    <p:sldId id="464" r:id="rId17"/>
    <p:sldId id="276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A71"/>
    <a:srgbClr val="EC3224"/>
    <a:srgbClr val="B11B0F"/>
    <a:srgbClr val="692AA2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8" autoAdjust="0"/>
    <p:restoredTop sz="90239" autoAdjust="0"/>
  </p:normalViewPr>
  <p:slideViewPr>
    <p:cSldViewPr>
      <p:cViewPr varScale="1">
        <p:scale>
          <a:sx n="102" d="100"/>
          <a:sy n="102" d="100"/>
        </p:scale>
        <p:origin x="-16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6547B-6876-456F-9CC6-58A41F193373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8256-58E4-4187-B1B4-02D54545B8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17397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5E3FFC-3217-485B-B739-F180005482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913592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3FFC-3217-485B-B739-F180005482B8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4770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3FFC-3217-485B-B739-F180005482B8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150661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3FFC-3217-485B-B739-F180005482B8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15066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3FFC-3217-485B-B739-F180005482B8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15066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3FFC-3217-485B-B739-F180005482B8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82412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3FFC-3217-485B-B739-F180005482B8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82412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3FFC-3217-485B-B739-F180005482B8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82412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3FFC-3217-485B-B739-F180005482B8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82412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3FFC-3217-485B-B739-F180005482B8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2412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3FFC-3217-485B-B739-F180005482B8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2412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3FFC-3217-485B-B739-F180005482B8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2412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0" name="Object 88"/>
          <p:cNvGraphicFramePr>
            <a:graphicFrameLocks noChangeAspect="1"/>
          </p:cNvGraphicFramePr>
          <p:nvPr userDrawn="1"/>
        </p:nvGraphicFramePr>
        <p:xfrm>
          <a:off x="0" y="-26988"/>
          <a:ext cx="9144000" cy="4689476"/>
        </p:xfrm>
        <a:graphic>
          <a:graphicData uri="http://schemas.openxmlformats.org/presentationml/2006/ole">
            <p:oleObj spid="_x0000_s3460" name="Image" r:id="rId3" imgW="7974603" imgH="4088889" progId="">
              <p:embed/>
            </p:oleObj>
          </a:graphicData>
        </a:graphic>
      </p:graphicFrame>
      <p:sp>
        <p:nvSpPr>
          <p:cNvPr id="3161" name="Rectangle 89"/>
          <p:cNvSpPr>
            <a:spLocks noChangeArrowheads="1"/>
          </p:cNvSpPr>
          <p:nvPr userDrawn="1"/>
        </p:nvSpPr>
        <p:spPr bwMode="white">
          <a:xfrm>
            <a:off x="0" y="4608513"/>
            <a:ext cx="9144000" cy="22764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62" name="Oval 90"/>
          <p:cNvSpPr>
            <a:spLocks noChangeArrowheads="1"/>
          </p:cNvSpPr>
          <p:nvPr userDrawn="1"/>
        </p:nvSpPr>
        <p:spPr bwMode="ltGray">
          <a:xfrm>
            <a:off x="7885113" y="1873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63" name="Oval 91"/>
          <p:cNvSpPr>
            <a:spLocks noChangeArrowheads="1"/>
          </p:cNvSpPr>
          <p:nvPr userDrawn="1"/>
        </p:nvSpPr>
        <p:spPr bwMode="ltGray">
          <a:xfrm>
            <a:off x="8316913" y="1873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64" name="Oval 92"/>
          <p:cNvSpPr>
            <a:spLocks noChangeArrowheads="1"/>
          </p:cNvSpPr>
          <p:nvPr userDrawn="1"/>
        </p:nvSpPr>
        <p:spPr bwMode="ltGray">
          <a:xfrm>
            <a:off x="8748713" y="1873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65" name="Oval 93"/>
          <p:cNvSpPr>
            <a:spLocks noChangeArrowheads="1"/>
          </p:cNvSpPr>
          <p:nvPr userDrawn="1"/>
        </p:nvSpPr>
        <p:spPr bwMode="ltGray">
          <a:xfrm>
            <a:off x="7885113" y="6191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66" name="Oval 94"/>
          <p:cNvSpPr>
            <a:spLocks noChangeArrowheads="1"/>
          </p:cNvSpPr>
          <p:nvPr userDrawn="1"/>
        </p:nvSpPr>
        <p:spPr bwMode="ltGray">
          <a:xfrm>
            <a:off x="8316913" y="6191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67" name="Oval 95"/>
          <p:cNvSpPr>
            <a:spLocks noChangeArrowheads="1"/>
          </p:cNvSpPr>
          <p:nvPr userDrawn="1"/>
        </p:nvSpPr>
        <p:spPr bwMode="ltGray">
          <a:xfrm>
            <a:off x="8748713" y="6191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68" name="Oval 96"/>
          <p:cNvSpPr>
            <a:spLocks noChangeArrowheads="1"/>
          </p:cNvSpPr>
          <p:nvPr userDrawn="1"/>
        </p:nvSpPr>
        <p:spPr bwMode="ltGray">
          <a:xfrm>
            <a:off x="7885113" y="10509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69" name="Oval 97"/>
          <p:cNvSpPr>
            <a:spLocks noChangeArrowheads="1"/>
          </p:cNvSpPr>
          <p:nvPr userDrawn="1"/>
        </p:nvSpPr>
        <p:spPr bwMode="ltGray">
          <a:xfrm>
            <a:off x="8316913" y="10509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0" name="Oval 98"/>
          <p:cNvSpPr>
            <a:spLocks noChangeArrowheads="1"/>
          </p:cNvSpPr>
          <p:nvPr userDrawn="1"/>
        </p:nvSpPr>
        <p:spPr bwMode="ltGray">
          <a:xfrm>
            <a:off x="8748713" y="10509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1" name="Oval 99"/>
          <p:cNvSpPr>
            <a:spLocks noChangeArrowheads="1"/>
          </p:cNvSpPr>
          <p:nvPr userDrawn="1"/>
        </p:nvSpPr>
        <p:spPr bwMode="ltGray">
          <a:xfrm>
            <a:off x="7885113" y="14827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2" name="Oval 100"/>
          <p:cNvSpPr>
            <a:spLocks noChangeArrowheads="1"/>
          </p:cNvSpPr>
          <p:nvPr userDrawn="1"/>
        </p:nvSpPr>
        <p:spPr bwMode="ltGray">
          <a:xfrm>
            <a:off x="8316913" y="14827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3" name="Oval 101"/>
          <p:cNvSpPr>
            <a:spLocks noChangeArrowheads="1"/>
          </p:cNvSpPr>
          <p:nvPr userDrawn="1"/>
        </p:nvSpPr>
        <p:spPr bwMode="ltGray">
          <a:xfrm>
            <a:off x="8748713" y="14827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" name="Oval 102"/>
          <p:cNvSpPr>
            <a:spLocks noChangeArrowheads="1"/>
          </p:cNvSpPr>
          <p:nvPr userDrawn="1"/>
        </p:nvSpPr>
        <p:spPr bwMode="ltGray">
          <a:xfrm>
            <a:off x="7885113" y="19177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" name="Oval 103"/>
          <p:cNvSpPr>
            <a:spLocks noChangeArrowheads="1"/>
          </p:cNvSpPr>
          <p:nvPr userDrawn="1"/>
        </p:nvSpPr>
        <p:spPr bwMode="ltGray">
          <a:xfrm>
            <a:off x="8316913" y="19177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" name="Oval 104"/>
          <p:cNvSpPr>
            <a:spLocks noChangeArrowheads="1"/>
          </p:cNvSpPr>
          <p:nvPr userDrawn="1"/>
        </p:nvSpPr>
        <p:spPr bwMode="ltGray">
          <a:xfrm>
            <a:off x="8748713" y="19177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7" name="Oval 105"/>
          <p:cNvSpPr>
            <a:spLocks noChangeArrowheads="1"/>
          </p:cNvSpPr>
          <p:nvPr userDrawn="1"/>
        </p:nvSpPr>
        <p:spPr bwMode="ltGray">
          <a:xfrm>
            <a:off x="7885113" y="23495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8" name="Oval 106"/>
          <p:cNvSpPr>
            <a:spLocks noChangeArrowheads="1"/>
          </p:cNvSpPr>
          <p:nvPr userDrawn="1"/>
        </p:nvSpPr>
        <p:spPr bwMode="ltGray">
          <a:xfrm>
            <a:off x="8316913" y="23495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9" name="Oval 107"/>
          <p:cNvSpPr>
            <a:spLocks noChangeArrowheads="1"/>
          </p:cNvSpPr>
          <p:nvPr userDrawn="1"/>
        </p:nvSpPr>
        <p:spPr bwMode="ltGray">
          <a:xfrm>
            <a:off x="8748713" y="23495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0" name="Oval 108"/>
          <p:cNvSpPr>
            <a:spLocks noChangeArrowheads="1"/>
          </p:cNvSpPr>
          <p:nvPr userDrawn="1"/>
        </p:nvSpPr>
        <p:spPr bwMode="ltGray">
          <a:xfrm>
            <a:off x="7885113" y="277971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1" name="Oval 109"/>
          <p:cNvSpPr>
            <a:spLocks noChangeArrowheads="1"/>
          </p:cNvSpPr>
          <p:nvPr userDrawn="1"/>
        </p:nvSpPr>
        <p:spPr bwMode="ltGray">
          <a:xfrm>
            <a:off x="8316913" y="277971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2" name="Oval 110"/>
          <p:cNvSpPr>
            <a:spLocks noChangeArrowheads="1"/>
          </p:cNvSpPr>
          <p:nvPr userDrawn="1"/>
        </p:nvSpPr>
        <p:spPr bwMode="ltGray">
          <a:xfrm>
            <a:off x="8748713" y="277971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3" name="Oval 111"/>
          <p:cNvSpPr>
            <a:spLocks noChangeArrowheads="1"/>
          </p:cNvSpPr>
          <p:nvPr userDrawn="1"/>
        </p:nvSpPr>
        <p:spPr bwMode="ltGray">
          <a:xfrm>
            <a:off x="7885113" y="32131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4" name="Oval 112"/>
          <p:cNvSpPr>
            <a:spLocks noChangeArrowheads="1"/>
          </p:cNvSpPr>
          <p:nvPr userDrawn="1"/>
        </p:nvSpPr>
        <p:spPr bwMode="ltGray">
          <a:xfrm>
            <a:off x="8316913" y="32131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5" name="Oval 113"/>
          <p:cNvSpPr>
            <a:spLocks noChangeArrowheads="1"/>
          </p:cNvSpPr>
          <p:nvPr userDrawn="1"/>
        </p:nvSpPr>
        <p:spPr bwMode="ltGray">
          <a:xfrm>
            <a:off x="8748713" y="32131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6" name="Oval 114"/>
          <p:cNvSpPr>
            <a:spLocks noChangeArrowheads="1"/>
          </p:cNvSpPr>
          <p:nvPr userDrawn="1"/>
        </p:nvSpPr>
        <p:spPr bwMode="ltGray">
          <a:xfrm>
            <a:off x="7885113" y="36449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7" name="Oval 115"/>
          <p:cNvSpPr>
            <a:spLocks noChangeArrowheads="1"/>
          </p:cNvSpPr>
          <p:nvPr userDrawn="1"/>
        </p:nvSpPr>
        <p:spPr bwMode="ltGray">
          <a:xfrm>
            <a:off x="8316913" y="36449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8" name="Oval 116"/>
          <p:cNvSpPr>
            <a:spLocks noChangeArrowheads="1"/>
          </p:cNvSpPr>
          <p:nvPr userDrawn="1"/>
        </p:nvSpPr>
        <p:spPr bwMode="ltGray">
          <a:xfrm>
            <a:off x="8748713" y="36449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9" name="Oval 117"/>
          <p:cNvSpPr>
            <a:spLocks noChangeArrowheads="1"/>
          </p:cNvSpPr>
          <p:nvPr userDrawn="1"/>
        </p:nvSpPr>
        <p:spPr bwMode="ltGray">
          <a:xfrm>
            <a:off x="7091363" y="1873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0" name="Oval 118"/>
          <p:cNvSpPr>
            <a:spLocks noChangeArrowheads="1"/>
          </p:cNvSpPr>
          <p:nvPr userDrawn="1"/>
        </p:nvSpPr>
        <p:spPr bwMode="ltGray">
          <a:xfrm>
            <a:off x="7523163" y="1873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1" name="Oval 119"/>
          <p:cNvSpPr>
            <a:spLocks noChangeArrowheads="1"/>
          </p:cNvSpPr>
          <p:nvPr userDrawn="1"/>
        </p:nvSpPr>
        <p:spPr bwMode="ltGray">
          <a:xfrm>
            <a:off x="7091363" y="6191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2" name="Oval 120"/>
          <p:cNvSpPr>
            <a:spLocks noChangeArrowheads="1"/>
          </p:cNvSpPr>
          <p:nvPr userDrawn="1"/>
        </p:nvSpPr>
        <p:spPr bwMode="ltGray">
          <a:xfrm>
            <a:off x="7523163" y="6191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3" name="Oval 121"/>
          <p:cNvSpPr>
            <a:spLocks noChangeArrowheads="1"/>
          </p:cNvSpPr>
          <p:nvPr userDrawn="1"/>
        </p:nvSpPr>
        <p:spPr bwMode="ltGray">
          <a:xfrm>
            <a:off x="7091363" y="10509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4" name="Oval 122"/>
          <p:cNvSpPr>
            <a:spLocks noChangeArrowheads="1"/>
          </p:cNvSpPr>
          <p:nvPr userDrawn="1"/>
        </p:nvSpPr>
        <p:spPr bwMode="ltGray">
          <a:xfrm>
            <a:off x="7523163" y="10509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5" name="Oval 123"/>
          <p:cNvSpPr>
            <a:spLocks noChangeArrowheads="1"/>
          </p:cNvSpPr>
          <p:nvPr userDrawn="1"/>
        </p:nvSpPr>
        <p:spPr bwMode="ltGray">
          <a:xfrm>
            <a:off x="7091363" y="14827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6" name="Oval 124"/>
          <p:cNvSpPr>
            <a:spLocks noChangeArrowheads="1"/>
          </p:cNvSpPr>
          <p:nvPr userDrawn="1"/>
        </p:nvSpPr>
        <p:spPr bwMode="ltGray">
          <a:xfrm>
            <a:off x="7523163" y="148272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7" name="Oval 125"/>
          <p:cNvSpPr>
            <a:spLocks noChangeArrowheads="1"/>
          </p:cNvSpPr>
          <p:nvPr userDrawn="1"/>
        </p:nvSpPr>
        <p:spPr bwMode="ltGray">
          <a:xfrm>
            <a:off x="7091363" y="19177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8" name="Oval 126"/>
          <p:cNvSpPr>
            <a:spLocks noChangeArrowheads="1"/>
          </p:cNvSpPr>
          <p:nvPr userDrawn="1"/>
        </p:nvSpPr>
        <p:spPr bwMode="ltGray">
          <a:xfrm>
            <a:off x="7523163" y="19177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9" name="Oval 127"/>
          <p:cNvSpPr>
            <a:spLocks noChangeArrowheads="1"/>
          </p:cNvSpPr>
          <p:nvPr userDrawn="1"/>
        </p:nvSpPr>
        <p:spPr bwMode="ltGray">
          <a:xfrm>
            <a:off x="7091363" y="23495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0" name="Oval 128"/>
          <p:cNvSpPr>
            <a:spLocks noChangeArrowheads="1"/>
          </p:cNvSpPr>
          <p:nvPr userDrawn="1"/>
        </p:nvSpPr>
        <p:spPr bwMode="ltGray">
          <a:xfrm>
            <a:off x="7523163" y="23495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1" name="Oval 129"/>
          <p:cNvSpPr>
            <a:spLocks noChangeArrowheads="1"/>
          </p:cNvSpPr>
          <p:nvPr userDrawn="1"/>
        </p:nvSpPr>
        <p:spPr bwMode="ltGray">
          <a:xfrm>
            <a:off x="7091363" y="277971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2" name="Oval 130"/>
          <p:cNvSpPr>
            <a:spLocks noChangeArrowheads="1"/>
          </p:cNvSpPr>
          <p:nvPr userDrawn="1"/>
        </p:nvSpPr>
        <p:spPr bwMode="ltGray">
          <a:xfrm>
            <a:off x="7523163" y="277971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3" name="Oval 131"/>
          <p:cNvSpPr>
            <a:spLocks noChangeArrowheads="1"/>
          </p:cNvSpPr>
          <p:nvPr userDrawn="1"/>
        </p:nvSpPr>
        <p:spPr bwMode="ltGray">
          <a:xfrm>
            <a:off x="7091363" y="32131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4" name="Oval 132"/>
          <p:cNvSpPr>
            <a:spLocks noChangeArrowheads="1"/>
          </p:cNvSpPr>
          <p:nvPr userDrawn="1"/>
        </p:nvSpPr>
        <p:spPr bwMode="ltGray">
          <a:xfrm>
            <a:off x="7523163" y="32131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5" name="Oval 133"/>
          <p:cNvSpPr>
            <a:spLocks noChangeArrowheads="1"/>
          </p:cNvSpPr>
          <p:nvPr userDrawn="1"/>
        </p:nvSpPr>
        <p:spPr bwMode="ltGray">
          <a:xfrm>
            <a:off x="7091363" y="36449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6" name="Oval 134"/>
          <p:cNvSpPr>
            <a:spLocks noChangeArrowheads="1"/>
          </p:cNvSpPr>
          <p:nvPr userDrawn="1"/>
        </p:nvSpPr>
        <p:spPr bwMode="ltGray">
          <a:xfrm>
            <a:off x="7523163" y="36449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7" name="Oval 135"/>
          <p:cNvSpPr>
            <a:spLocks noChangeArrowheads="1"/>
          </p:cNvSpPr>
          <p:nvPr userDrawn="1"/>
        </p:nvSpPr>
        <p:spPr bwMode="ltGray">
          <a:xfrm>
            <a:off x="7885113" y="47259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8" name="Oval 136"/>
          <p:cNvSpPr>
            <a:spLocks noChangeArrowheads="1"/>
          </p:cNvSpPr>
          <p:nvPr userDrawn="1"/>
        </p:nvSpPr>
        <p:spPr bwMode="ltGray">
          <a:xfrm>
            <a:off x="8316913" y="47259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09" name="Oval 137"/>
          <p:cNvSpPr>
            <a:spLocks noChangeArrowheads="1"/>
          </p:cNvSpPr>
          <p:nvPr userDrawn="1"/>
        </p:nvSpPr>
        <p:spPr bwMode="ltGray">
          <a:xfrm>
            <a:off x="8748713" y="47259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10" name="Oval 138"/>
          <p:cNvSpPr>
            <a:spLocks noChangeArrowheads="1"/>
          </p:cNvSpPr>
          <p:nvPr userDrawn="1"/>
        </p:nvSpPr>
        <p:spPr bwMode="ltGray">
          <a:xfrm>
            <a:off x="7885113" y="51577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11" name="Oval 139"/>
          <p:cNvSpPr>
            <a:spLocks noChangeArrowheads="1"/>
          </p:cNvSpPr>
          <p:nvPr userDrawn="1"/>
        </p:nvSpPr>
        <p:spPr bwMode="ltGray">
          <a:xfrm>
            <a:off x="8316913" y="51577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12" name="Oval 140"/>
          <p:cNvSpPr>
            <a:spLocks noChangeArrowheads="1"/>
          </p:cNvSpPr>
          <p:nvPr userDrawn="1"/>
        </p:nvSpPr>
        <p:spPr bwMode="ltGray">
          <a:xfrm>
            <a:off x="8748713" y="51577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13" name="Oval 141"/>
          <p:cNvSpPr>
            <a:spLocks noChangeArrowheads="1"/>
          </p:cNvSpPr>
          <p:nvPr userDrawn="1"/>
        </p:nvSpPr>
        <p:spPr bwMode="ltGray">
          <a:xfrm>
            <a:off x="7885113" y="5588000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14" name="Oval 142"/>
          <p:cNvSpPr>
            <a:spLocks noChangeArrowheads="1"/>
          </p:cNvSpPr>
          <p:nvPr userDrawn="1"/>
        </p:nvSpPr>
        <p:spPr bwMode="ltGray">
          <a:xfrm>
            <a:off x="8316913" y="5588000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15" name="Oval 143"/>
          <p:cNvSpPr>
            <a:spLocks noChangeArrowheads="1"/>
          </p:cNvSpPr>
          <p:nvPr userDrawn="1"/>
        </p:nvSpPr>
        <p:spPr bwMode="ltGray">
          <a:xfrm>
            <a:off x="8748713" y="5588000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16" name="Oval 144"/>
          <p:cNvSpPr>
            <a:spLocks noChangeArrowheads="1"/>
          </p:cNvSpPr>
          <p:nvPr userDrawn="1"/>
        </p:nvSpPr>
        <p:spPr bwMode="ltGray">
          <a:xfrm>
            <a:off x="7885113" y="60213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17" name="Oval 145"/>
          <p:cNvSpPr>
            <a:spLocks noChangeArrowheads="1"/>
          </p:cNvSpPr>
          <p:nvPr userDrawn="1"/>
        </p:nvSpPr>
        <p:spPr bwMode="ltGray">
          <a:xfrm>
            <a:off x="8316913" y="60213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18" name="Oval 146"/>
          <p:cNvSpPr>
            <a:spLocks noChangeArrowheads="1"/>
          </p:cNvSpPr>
          <p:nvPr userDrawn="1"/>
        </p:nvSpPr>
        <p:spPr bwMode="ltGray">
          <a:xfrm>
            <a:off x="8748713" y="60213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19" name="Oval 147"/>
          <p:cNvSpPr>
            <a:spLocks noChangeArrowheads="1"/>
          </p:cNvSpPr>
          <p:nvPr userDrawn="1"/>
        </p:nvSpPr>
        <p:spPr bwMode="ltGray">
          <a:xfrm>
            <a:off x="7885113" y="64531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20" name="Oval 148"/>
          <p:cNvSpPr>
            <a:spLocks noChangeArrowheads="1"/>
          </p:cNvSpPr>
          <p:nvPr userDrawn="1"/>
        </p:nvSpPr>
        <p:spPr bwMode="ltGray">
          <a:xfrm>
            <a:off x="8316913" y="64531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21" name="Oval 149"/>
          <p:cNvSpPr>
            <a:spLocks noChangeArrowheads="1"/>
          </p:cNvSpPr>
          <p:nvPr userDrawn="1"/>
        </p:nvSpPr>
        <p:spPr bwMode="ltGray">
          <a:xfrm>
            <a:off x="8748713" y="64531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22" name="Oval 150"/>
          <p:cNvSpPr>
            <a:spLocks noChangeArrowheads="1"/>
          </p:cNvSpPr>
          <p:nvPr userDrawn="1"/>
        </p:nvSpPr>
        <p:spPr bwMode="ltGray">
          <a:xfrm>
            <a:off x="7091363" y="47259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23" name="Oval 151"/>
          <p:cNvSpPr>
            <a:spLocks noChangeArrowheads="1"/>
          </p:cNvSpPr>
          <p:nvPr userDrawn="1"/>
        </p:nvSpPr>
        <p:spPr bwMode="ltGray">
          <a:xfrm>
            <a:off x="7523163" y="47259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24" name="Oval 152"/>
          <p:cNvSpPr>
            <a:spLocks noChangeArrowheads="1"/>
          </p:cNvSpPr>
          <p:nvPr userDrawn="1"/>
        </p:nvSpPr>
        <p:spPr bwMode="ltGray">
          <a:xfrm>
            <a:off x="7091363" y="51577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25" name="Oval 153"/>
          <p:cNvSpPr>
            <a:spLocks noChangeArrowheads="1"/>
          </p:cNvSpPr>
          <p:nvPr userDrawn="1"/>
        </p:nvSpPr>
        <p:spPr bwMode="ltGray">
          <a:xfrm>
            <a:off x="7523163" y="51577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26" name="Oval 154"/>
          <p:cNvSpPr>
            <a:spLocks noChangeArrowheads="1"/>
          </p:cNvSpPr>
          <p:nvPr userDrawn="1"/>
        </p:nvSpPr>
        <p:spPr bwMode="ltGray">
          <a:xfrm>
            <a:off x="7091363" y="5588000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27" name="Oval 155"/>
          <p:cNvSpPr>
            <a:spLocks noChangeArrowheads="1"/>
          </p:cNvSpPr>
          <p:nvPr userDrawn="1"/>
        </p:nvSpPr>
        <p:spPr bwMode="ltGray">
          <a:xfrm>
            <a:off x="7523163" y="5588000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28" name="Oval 156"/>
          <p:cNvSpPr>
            <a:spLocks noChangeArrowheads="1"/>
          </p:cNvSpPr>
          <p:nvPr userDrawn="1"/>
        </p:nvSpPr>
        <p:spPr bwMode="ltGray">
          <a:xfrm>
            <a:off x="7091363" y="60213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29" name="Oval 157"/>
          <p:cNvSpPr>
            <a:spLocks noChangeArrowheads="1"/>
          </p:cNvSpPr>
          <p:nvPr userDrawn="1"/>
        </p:nvSpPr>
        <p:spPr bwMode="ltGray">
          <a:xfrm>
            <a:off x="7523163" y="60213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30" name="Oval 158"/>
          <p:cNvSpPr>
            <a:spLocks noChangeArrowheads="1"/>
          </p:cNvSpPr>
          <p:nvPr userDrawn="1"/>
        </p:nvSpPr>
        <p:spPr bwMode="ltGray">
          <a:xfrm>
            <a:off x="7091363" y="64531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31" name="Oval 159"/>
          <p:cNvSpPr>
            <a:spLocks noChangeArrowheads="1"/>
          </p:cNvSpPr>
          <p:nvPr userDrawn="1"/>
        </p:nvSpPr>
        <p:spPr bwMode="ltGray">
          <a:xfrm>
            <a:off x="7523163" y="6453188"/>
            <a:ext cx="215900" cy="215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4114800"/>
            <a:ext cx="9144000" cy="609600"/>
          </a:xfrm>
          <a:solidFill>
            <a:schemeClr val="accent1">
              <a:lumMod val="75000"/>
            </a:schemeClr>
          </a:solidFill>
          <a:extLst/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1600200" y="5181600"/>
            <a:ext cx="59817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452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3250" y="763588"/>
            <a:ext cx="2190750" cy="55610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763588"/>
            <a:ext cx="6419850" cy="55610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04696" y="6536134"/>
            <a:ext cx="575816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34C2A3-493F-403E-BA36-F37F02AB544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99910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3588"/>
            <a:ext cx="8763000" cy="4873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8229600" cy="49530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429000" y="6508750"/>
            <a:ext cx="2133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B6C6BF-0FA2-4B1D-980C-107B645B53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6186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853406"/>
            <a:ext cx="8763000" cy="487362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67916" y="6606065"/>
            <a:ext cx="475881" cy="2623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A920C0-A35E-49EF-BBEE-37999590F93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92698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04696" y="6536134"/>
            <a:ext cx="575816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7E8B1D-8D90-46A4-9BB0-D998BCC91A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61738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718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>
          <a:xfrm>
            <a:off x="8532688" y="6536134"/>
            <a:ext cx="575816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65D620-47E5-4F0B-BD46-1CC67A4DCD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38880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442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532688" y="6536134"/>
            <a:ext cx="575816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B33CC0-2434-4B62-AAD3-C6F1F0F7F6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57161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37093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58847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3" name="Object 89"/>
          <p:cNvGraphicFramePr>
            <a:graphicFrameLocks noChangeAspect="1"/>
          </p:cNvGraphicFramePr>
          <p:nvPr/>
        </p:nvGraphicFramePr>
        <p:xfrm>
          <a:off x="0" y="-26988"/>
          <a:ext cx="9144000" cy="792163"/>
        </p:xfrm>
        <a:graphic>
          <a:graphicData uri="http://schemas.openxmlformats.org/presentationml/2006/ole">
            <p:oleObj spid="_x0000_s1346" name="Image" r:id="rId15" imgW="9092063" imgH="1345557" progId="">
              <p:embed/>
            </p:oleObj>
          </a:graphicData>
        </a:graphic>
      </p:graphicFrame>
      <p:sp>
        <p:nvSpPr>
          <p:cNvPr id="1114" name="Rectangle 90"/>
          <p:cNvSpPr>
            <a:spLocks noChangeArrowheads="1"/>
          </p:cNvSpPr>
          <p:nvPr/>
        </p:nvSpPr>
        <p:spPr bwMode="ltGray">
          <a:xfrm>
            <a:off x="0" y="765175"/>
            <a:ext cx="9144000" cy="5032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ltGray">
          <a:xfrm>
            <a:off x="0" y="908050"/>
            <a:ext cx="395288" cy="5964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763588"/>
            <a:ext cx="87630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116" name="Text Box 92"/>
          <p:cNvSpPr txBox="1">
            <a:spLocks noChangeArrowheads="1"/>
          </p:cNvSpPr>
          <p:nvPr/>
        </p:nvSpPr>
        <p:spPr bwMode="auto">
          <a:xfrm flipH="1">
            <a:off x="-1" y="4843026"/>
            <a:ext cx="3952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  <a:ea typeface="宋体" charset="-122"/>
              </a:rPr>
              <a:t>医师定期考核项目组</a:t>
            </a:r>
            <a:endParaRPr lang="en-US" altLang="zh-CN" sz="1200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564940" y="6609975"/>
            <a:ext cx="575816" cy="2524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A920C0-A35E-49EF-BBEE-37999590F93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0C0-A35E-49EF-BBEE-37999590F932}" type="slidenum">
              <a:rPr lang="en-US" altLang="zh-CN" smtClean="0"/>
              <a:pPr/>
              <a:t>1</a:t>
            </a:fld>
            <a:endParaRPr lang="en-US" altLang="zh-CN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北京市医师定期考核信息管理系统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培训会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/>
            </a:r>
            <a:b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</a:b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北京市卫生和计划生育委员会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b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北京市医师定期考核办公室</a:t>
            </a: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2016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年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4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月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8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日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sz="2800" dirty="0" smtClean="0">
                <a:ea typeface="宋体" charset="-122"/>
              </a:rPr>
              <a:t>2.  </a:t>
            </a:r>
            <a:r>
              <a:rPr lang="zh-CN" altLang="en-US" sz="2800" dirty="0" smtClean="0">
                <a:ea typeface="宋体" charset="-122"/>
              </a:rPr>
              <a:t>医师功能说明</a:t>
            </a:r>
            <a:endParaRPr lang="en-US" altLang="zh-CN" sz="2800" dirty="0"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413468" y="1268760"/>
            <a:ext cx="3244752" cy="469014"/>
            <a:chOff x="912" y="1008"/>
            <a:chExt cx="3290" cy="669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290" cy="63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gray">
            <a:xfrm>
              <a:off x="1095" y="1106"/>
              <a:ext cx="2928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solidFill>
                    <a:srgbClr val="C00000"/>
                  </a:solidFill>
                  <a:ea typeface="宋体" charset="-122"/>
                </a:rPr>
                <a:t>2</a:t>
              </a:r>
              <a:r>
                <a:rPr lang="zh-CN" altLang="en-US" sz="2000" b="1" dirty="0" smtClean="0">
                  <a:solidFill>
                    <a:srgbClr val="C00000"/>
                  </a:solidFill>
                  <a:ea typeface="宋体" charset="-122"/>
                </a:rPr>
                <a:t>、医师信息确认</a:t>
              </a:r>
              <a:endParaRPr lang="en-US" altLang="zh-CN" sz="2000" b="1" dirty="0">
                <a:solidFill>
                  <a:srgbClr val="C00000"/>
                </a:solidFill>
                <a:ea typeface="宋体" charset="-122"/>
              </a:endParaRPr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2" y="1997194"/>
            <a:ext cx="8298528" cy="343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87" y="5039067"/>
            <a:ext cx="3924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椭圆 12"/>
          <p:cNvSpPr/>
          <p:nvPr/>
        </p:nvSpPr>
        <p:spPr>
          <a:xfrm>
            <a:off x="5602136" y="4937340"/>
            <a:ext cx="3409377" cy="5951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2500306"/>
            <a:ext cx="8286808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428596" y="5572140"/>
            <a:ext cx="8568951" cy="923330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、有“红色星号”标示的为必填项目，请如实填写。</a:t>
            </a:r>
            <a:endParaRPr lang="en-US" altLang="zh-CN" dirty="0" smtClean="0">
              <a:solidFill>
                <a:srgbClr val="C00000"/>
              </a:solidFill>
              <a:ea typeface="宋体" charset="-122"/>
            </a:endParaRPr>
          </a:p>
          <a:p>
            <a:pPr eaLnBrk="0" hangingPunct="0"/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、完成此页面填写后点击“下一步”。</a:t>
            </a:r>
            <a:endParaRPr lang="en-US" altLang="zh-CN" dirty="0" smtClean="0">
              <a:solidFill>
                <a:srgbClr val="C00000"/>
              </a:solidFill>
              <a:ea typeface="宋体" charset="-122"/>
            </a:endParaRPr>
          </a:p>
          <a:p>
            <a:pPr eaLnBrk="0" hangingPunct="0"/>
            <a:endParaRPr lang="en-US" altLang="zh-CN" dirty="0">
              <a:solidFill>
                <a:srgbClr val="C00000"/>
              </a:solidFill>
              <a:ea typeface="宋体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286776" y="5143512"/>
            <a:ext cx="714380" cy="5715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33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sz="2800" dirty="0" smtClean="0">
                <a:ea typeface="宋体" charset="-122"/>
              </a:rPr>
              <a:t>2.  </a:t>
            </a:r>
            <a:r>
              <a:rPr lang="zh-CN" altLang="en-US" sz="2800" dirty="0" smtClean="0">
                <a:ea typeface="宋体" charset="-122"/>
              </a:rPr>
              <a:t>医师功能说明</a:t>
            </a:r>
            <a:endParaRPr lang="en-US" altLang="zh-CN" sz="2800" dirty="0"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3468" y="1268760"/>
            <a:ext cx="3244752" cy="469014"/>
            <a:chOff x="912" y="1008"/>
            <a:chExt cx="3290" cy="669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290" cy="63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gray">
            <a:xfrm>
              <a:off x="1095" y="1106"/>
              <a:ext cx="2928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solidFill>
                    <a:srgbClr val="C00000"/>
                  </a:solidFill>
                  <a:ea typeface="宋体" charset="-122"/>
                </a:rPr>
                <a:t>2</a:t>
              </a:r>
              <a:r>
                <a:rPr lang="zh-CN" altLang="en-US" sz="2000" b="1" dirty="0" smtClean="0">
                  <a:solidFill>
                    <a:srgbClr val="C00000"/>
                  </a:solidFill>
                  <a:ea typeface="宋体" charset="-122"/>
                </a:rPr>
                <a:t>、医师信息确认</a:t>
              </a:r>
              <a:endParaRPr lang="en-US" altLang="zh-CN" sz="2000" b="1" dirty="0">
                <a:solidFill>
                  <a:srgbClr val="C00000"/>
                </a:solidFill>
                <a:ea typeface="宋体" charset="-122"/>
              </a:endParaRPr>
            </a:p>
          </p:txBody>
        </p:sp>
      </p:grp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467543" y="5661248"/>
            <a:ext cx="8568951" cy="1200329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、简易流程的条件：年满</a:t>
            </a:r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70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周岁；医师执业资格为主任医师以上；为两院院士，满足其中一条才能看到简易流程申请的按钮。</a:t>
            </a:r>
            <a:endParaRPr lang="en-US" altLang="zh-CN" dirty="0" smtClean="0">
              <a:solidFill>
                <a:srgbClr val="C00000"/>
              </a:solidFill>
              <a:ea typeface="宋体" charset="-122"/>
            </a:endParaRPr>
          </a:p>
          <a:p>
            <a:pPr eaLnBrk="0" hangingPunct="0"/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、申请考核之后，不可变更考核信息（在考核年度结束前在本系统中不能变更执业机构）</a:t>
            </a:r>
            <a:endParaRPr lang="en-US" altLang="zh-CN" dirty="0">
              <a:solidFill>
                <a:srgbClr val="C00000"/>
              </a:solidFill>
              <a:ea typeface="宋体" charset="-122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52" y="1997194"/>
            <a:ext cx="8298528" cy="343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387" y="5039067"/>
            <a:ext cx="3924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椭圆 12"/>
          <p:cNvSpPr/>
          <p:nvPr/>
        </p:nvSpPr>
        <p:spPr>
          <a:xfrm>
            <a:off x="5602136" y="4937340"/>
            <a:ext cx="3409377" cy="5951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470661"/>
            <a:ext cx="8404939" cy="24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033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sz="2800" dirty="0" smtClean="0">
                <a:ea typeface="宋体" charset="-122"/>
              </a:rPr>
              <a:t>2.  </a:t>
            </a:r>
            <a:r>
              <a:rPr lang="zh-CN" altLang="en-US" sz="2800" dirty="0" smtClean="0">
                <a:ea typeface="宋体" charset="-122"/>
              </a:rPr>
              <a:t>医师功能说明</a:t>
            </a:r>
            <a:endParaRPr lang="en-US" altLang="zh-CN" sz="2800" dirty="0"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3468" y="1268760"/>
            <a:ext cx="3244752" cy="469014"/>
            <a:chOff x="912" y="1008"/>
            <a:chExt cx="3290" cy="669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290" cy="63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gray">
            <a:xfrm>
              <a:off x="1095" y="1106"/>
              <a:ext cx="2928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solidFill>
                    <a:srgbClr val="C00000"/>
                  </a:solidFill>
                  <a:ea typeface="宋体" charset="-122"/>
                </a:rPr>
                <a:t>3</a:t>
              </a:r>
              <a:r>
                <a:rPr lang="zh-CN" altLang="en-US" sz="2000" b="1" dirty="0" smtClean="0">
                  <a:solidFill>
                    <a:srgbClr val="C00000"/>
                  </a:solidFill>
                  <a:ea typeface="宋体" charset="-122"/>
                </a:rPr>
                <a:t>、医师考核信息查询</a:t>
              </a:r>
              <a:endParaRPr lang="en-US" altLang="zh-CN" sz="2000" b="1" dirty="0">
                <a:solidFill>
                  <a:srgbClr val="C00000"/>
                </a:solidFill>
                <a:ea typeface="宋体" charset="-122"/>
              </a:endParaRPr>
            </a:p>
          </p:txBody>
        </p:sp>
      </p:grp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611559" y="6300028"/>
            <a:ext cx="6912769" cy="369332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医师可以随时查看本人的考核流程的完成进度和考核的相关信息。</a:t>
            </a:r>
            <a:endParaRPr lang="en-US" altLang="zh-CN" dirty="0">
              <a:solidFill>
                <a:srgbClr val="C00000"/>
              </a:solidFill>
              <a:ea typeface="宋体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28" y="1916831"/>
            <a:ext cx="8422452" cy="39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椭圆 11"/>
          <p:cNvSpPr/>
          <p:nvPr/>
        </p:nvSpPr>
        <p:spPr>
          <a:xfrm>
            <a:off x="517981" y="3237092"/>
            <a:ext cx="987575" cy="3359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4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sz="2800" dirty="0" smtClean="0">
                <a:ea typeface="宋体" charset="-122"/>
              </a:rPr>
              <a:t>2.  </a:t>
            </a:r>
            <a:r>
              <a:rPr lang="zh-CN" altLang="en-US" sz="2800" dirty="0" smtClean="0">
                <a:ea typeface="宋体" charset="-122"/>
              </a:rPr>
              <a:t>医师功能说明</a:t>
            </a:r>
            <a:endParaRPr lang="en-US" altLang="zh-CN" sz="2800" dirty="0"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3468" y="1268760"/>
            <a:ext cx="3244752" cy="469014"/>
            <a:chOff x="912" y="1008"/>
            <a:chExt cx="3290" cy="669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290" cy="63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gray">
            <a:xfrm>
              <a:off x="1095" y="1106"/>
              <a:ext cx="2928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solidFill>
                    <a:srgbClr val="C00000"/>
                  </a:solidFill>
                  <a:ea typeface="宋体" charset="-122"/>
                </a:rPr>
                <a:t>4</a:t>
              </a:r>
              <a:r>
                <a:rPr lang="zh-CN" altLang="en-US" sz="2000" b="1" dirty="0" smtClean="0">
                  <a:solidFill>
                    <a:srgbClr val="C00000"/>
                  </a:solidFill>
                  <a:ea typeface="宋体" charset="-122"/>
                </a:rPr>
                <a:t>、业务水平</a:t>
              </a:r>
              <a:endParaRPr lang="en-US" altLang="zh-CN" sz="2000" b="1" dirty="0">
                <a:solidFill>
                  <a:srgbClr val="C00000"/>
                </a:solidFill>
                <a:ea typeface="宋体" charset="-122"/>
              </a:endParaRPr>
            </a:p>
          </p:txBody>
        </p:sp>
      </p:grp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611559" y="4797152"/>
            <a:ext cx="8424937" cy="646331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待参加考试： 是医生需要参加的考试。如果待参加考试中看不到右侧的具体考试信息，那就是还没有需要参加的考试，或是已经完成了需要参加的考试。</a:t>
            </a:r>
            <a:endParaRPr lang="en-US" altLang="zh-CN" dirty="0">
              <a:solidFill>
                <a:srgbClr val="C00000"/>
              </a:solidFill>
              <a:ea typeface="宋体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997" y="2996952"/>
            <a:ext cx="6931004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55" y="1988840"/>
            <a:ext cx="853244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98218"/>
            <a:ext cx="17811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椭圆 11"/>
          <p:cNvSpPr/>
          <p:nvPr/>
        </p:nvSpPr>
        <p:spPr>
          <a:xfrm>
            <a:off x="543552" y="3756138"/>
            <a:ext cx="1086333" cy="3359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158468" y="3374924"/>
            <a:ext cx="897795" cy="3359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611560" y="5807005"/>
            <a:ext cx="8424937" cy="369332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已完成考试： 可以查看已经完成考试的试卷信息。</a:t>
            </a:r>
            <a:endParaRPr lang="en-US" altLang="zh-CN" dirty="0">
              <a:solidFill>
                <a:srgbClr val="C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9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6712"/>
            <a:ext cx="8763000" cy="4873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zh-CN" altLang="en-US" sz="3200" dirty="0" smtClean="0">
                <a:ea typeface="宋体" charset="-122"/>
              </a:rPr>
              <a:t>             目  录</a:t>
            </a:r>
            <a:endParaRPr lang="en-US" altLang="zh-CN" sz="3200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704850" y="1268760"/>
            <a:ext cx="4587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dirty="0" smtClean="0">
                <a:ea typeface="宋体" charset="-122"/>
              </a:rPr>
              <a:t>医师操作特别注意事项：</a:t>
            </a:r>
            <a:endParaRPr lang="en-US" altLang="zh-CN" sz="2400" dirty="0">
              <a:ea typeface="宋体" charset="-122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857250" y="2092786"/>
            <a:ext cx="4587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ea typeface="宋体" charset="-122"/>
              </a:rPr>
              <a:t>、浏览器 推荐 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360</a:t>
            </a:r>
            <a:r>
              <a:rPr lang="zh-CN" altLang="en-US" sz="2000" dirty="0" smtClean="0">
                <a:solidFill>
                  <a:srgbClr val="FF0000"/>
                </a:solidFill>
                <a:ea typeface="宋体" charset="-122"/>
              </a:rPr>
              <a:t>极速模式</a:t>
            </a:r>
            <a:endParaRPr lang="en-US" altLang="zh-CN" sz="20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848866" y="4141529"/>
            <a:ext cx="75395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4</a:t>
            </a:r>
            <a:r>
              <a:rPr lang="zh-CN" altLang="en-US" sz="2000" dirty="0" smtClean="0">
                <a:solidFill>
                  <a:srgbClr val="FF0000"/>
                </a:solidFill>
                <a:ea typeface="宋体" charset="-122"/>
              </a:rPr>
              <a:t>、</a:t>
            </a:r>
            <a:r>
              <a:rPr lang="zh-CN" altLang="en-US" sz="2000" dirty="0" smtClean="0">
                <a:solidFill>
                  <a:srgbClr val="C00000"/>
                </a:solidFill>
                <a:ea typeface="宋体" charset="-122"/>
              </a:rPr>
              <a:t>简易流程的条件：年满</a:t>
            </a:r>
            <a:r>
              <a:rPr lang="en-US" altLang="zh-CN" sz="2000" dirty="0" smtClean="0">
                <a:solidFill>
                  <a:srgbClr val="C00000"/>
                </a:solidFill>
                <a:ea typeface="宋体" charset="-122"/>
              </a:rPr>
              <a:t>70</a:t>
            </a:r>
            <a:r>
              <a:rPr lang="zh-CN" altLang="en-US" sz="2000" dirty="0" smtClean="0">
                <a:solidFill>
                  <a:srgbClr val="C00000"/>
                </a:solidFill>
                <a:ea typeface="宋体" charset="-122"/>
              </a:rPr>
              <a:t>周岁；医师执业资格为主任医师以上；为两院院士，满足其中一条才能看到简易流程申请的按钮。</a:t>
            </a:r>
            <a:endParaRPr lang="en-US" altLang="zh-CN" sz="20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848866" y="3352263"/>
            <a:ext cx="73235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  <a:ea typeface="宋体" charset="-122"/>
              </a:rPr>
              <a:t>、用户名是执业许可在上的 身份证号码</a:t>
            </a:r>
            <a:endParaRPr lang="en-US" altLang="zh-CN" sz="20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920874" y="5601434"/>
            <a:ext cx="75395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5</a:t>
            </a:r>
            <a:r>
              <a:rPr lang="zh-CN" altLang="en-US" sz="2000" dirty="0" smtClean="0">
                <a:solidFill>
                  <a:srgbClr val="FF0000"/>
                </a:solidFill>
                <a:ea typeface="宋体" charset="-122"/>
              </a:rPr>
              <a:t>、已经提交申请考核之后，发现有错误信息，请及时联系本单位负责考核的老师，本单位可以将申请打回。</a:t>
            </a:r>
            <a:endParaRPr lang="en-US" altLang="zh-CN" sz="20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848866" y="2776199"/>
            <a:ext cx="4587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ea typeface="宋体" charset="-122"/>
              </a:rPr>
              <a:t>、下载操作说明的视频文件</a:t>
            </a:r>
            <a:endParaRPr lang="en-US" altLang="zh-CN" sz="2000" dirty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8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6712"/>
            <a:ext cx="8763000" cy="4873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zh-CN" altLang="en-US" sz="3200" dirty="0" smtClean="0">
                <a:ea typeface="宋体" charset="-122"/>
              </a:rPr>
              <a:t>             目  录</a:t>
            </a:r>
            <a:endParaRPr lang="en-US" altLang="zh-CN" sz="3200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67916" y="6550980"/>
            <a:ext cx="475881" cy="262396"/>
          </a:xfrm>
        </p:spPr>
        <p:txBody>
          <a:bodyPr/>
          <a:lstStyle/>
          <a:p>
            <a:fld id="{3BA920C0-A35E-49EF-BBEE-37999590F932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704850" y="1268760"/>
            <a:ext cx="4587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dirty="0" smtClean="0">
                <a:ea typeface="宋体" charset="-122"/>
              </a:rPr>
              <a:t>医师操作特别注意事项：</a:t>
            </a:r>
            <a:endParaRPr lang="en-US" altLang="zh-CN" sz="2400" dirty="0">
              <a:ea typeface="宋体" charset="-122"/>
            </a:endParaRP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929150" y="2276872"/>
            <a:ext cx="81156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6</a:t>
            </a:r>
            <a:r>
              <a:rPr lang="zh-CN" altLang="en-US" sz="2000" dirty="0" smtClean="0">
                <a:solidFill>
                  <a:srgbClr val="FF0000"/>
                </a:solidFill>
                <a:ea typeface="宋体" charset="-122"/>
              </a:rPr>
              <a:t>、法律法规考试和 大内科考试在网上考试，其余考试不在网上考</a:t>
            </a:r>
            <a:endParaRPr lang="en-US" altLang="zh-CN" sz="20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929150" y="2996952"/>
            <a:ext cx="81156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 smtClean="0">
                <a:solidFill>
                  <a:srgbClr val="FF0000"/>
                </a:solidFill>
                <a:ea typeface="宋体" charset="-122"/>
              </a:rPr>
              <a:t>7</a:t>
            </a:r>
            <a:r>
              <a:rPr lang="zh-CN" altLang="en-US" sz="1600" dirty="0" smtClean="0">
                <a:solidFill>
                  <a:srgbClr val="FF0000"/>
                </a:solidFill>
                <a:ea typeface="宋体" charset="-122"/>
              </a:rPr>
              <a:t>、医师执业证书个人信息错误需要修改</a:t>
            </a:r>
            <a:r>
              <a:rPr lang="zh-CN" altLang="en-US" sz="1600" dirty="0" smtClean="0">
                <a:solidFill>
                  <a:srgbClr val="FF0000"/>
                </a:solidFill>
                <a:ea typeface="宋体" charset="-122"/>
              </a:rPr>
              <a:t>，需到</a:t>
            </a:r>
            <a:r>
              <a:rPr lang="zh-CN" altLang="en-US" sz="1600" dirty="0" smtClean="0">
                <a:solidFill>
                  <a:srgbClr val="FF0000"/>
                </a:solidFill>
                <a:ea typeface="宋体" charset="-122"/>
              </a:rPr>
              <a:t>区县卫生局在医师注册系统中修改或备案，本医师考核系统不能修改医师的关键信息（身份证号码、执业证书号码等</a:t>
            </a:r>
            <a:r>
              <a:rPr lang="zh-CN" altLang="en-US" sz="1600" dirty="0" smtClean="0">
                <a:solidFill>
                  <a:srgbClr val="FF0000"/>
                </a:solidFill>
                <a:ea typeface="宋体" charset="-122"/>
              </a:rPr>
              <a:t>），请先将问题上报科室联络员。</a:t>
            </a:r>
            <a:endParaRPr lang="en-US" altLang="zh-CN" sz="16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929150" y="4005064"/>
            <a:ext cx="81156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 smtClean="0">
                <a:solidFill>
                  <a:srgbClr val="FF0000"/>
                </a:solidFill>
                <a:ea typeface="宋体" charset="-122"/>
              </a:rPr>
              <a:t>8</a:t>
            </a:r>
            <a:r>
              <a:rPr lang="zh-CN" altLang="en-US" sz="1600" dirty="0" smtClean="0">
                <a:solidFill>
                  <a:srgbClr val="FF0000"/>
                </a:solidFill>
                <a:ea typeface="宋体" charset="-122"/>
              </a:rPr>
              <a:t>、医师的注册单位是“北京市卫生计生委”的规培医师，医师信息确认中是否规培选</a:t>
            </a:r>
            <a:endParaRPr lang="en-US" altLang="zh-CN" sz="1600" dirty="0" smtClean="0">
              <a:solidFill>
                <a:srgbClr val="FF0000"/>
              </a:solidFill>
              <a:ea typeface="宋体" charset="-122"/>
            </a:endParaRPr>
          </a:p>
          <a:p>
            <a:pPr eaLnBrk="0" hangingPunct="0"/>
            <a:r>
              <a:rPr lang="zh-CN" altLang="en-US" sz="1600" dirty="0" smtClean="0">
                <a:solidFill>
                  <a:srgbClr val="FF0000"/>
                </a:solidFill>
                <a:ea typeface="宋体" charset="-122"/>
              </a:rPr>
              <a:t>“是”；规培单位 填写 本人现在的规培单位全称。</a:t>
            </a:r>
            <a:endParaRPr lang="en-US" altLang="zh-CN" sz="16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929150" y="5157192"/>
            <a:ext cx="81156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 smtClean="0">
                <a:solidFill>
                  <a:srgbClr val="FF0000"/>
                </a:solidFill>
                <a:ea typeface="宋体" charset="-122"/>
              </a:rPr>
              <a:t>9</a:t>
            </a:r>
            <a:r>
              <a:rPr lang="zh-CN" altLang="en-US" sz="1600" dirty="0" smtClean="0">
                <a:solidFill>
                  <a:srgbClr val="FF0000"/>
                </a:solidFill>
                <a:ea typeface="宋体" charset="-122"/>
              </a:rPr>
              <a:t>、简易流程中年满</a:t>
            </a:r>
            <a:r>
              <a:rPr lang="en-US" altLang="zh-CN" sz="1600" dirty="0" smtClean="0">
                <a:solidFill>
                  <a:srgbClr val="FF0000"/>
                </a:solidFill>
                <a:ea typeface="宋体" charset="-122"/>
              </a:rPr>
              <a:t>70</a:t>
            </a:r>
            <a:r>
              <a:rPr lang="zh-CN" altLang="en-US" sz="1600" dirty="0" smtClean="0">
                <a:solidFill>
                  <a:srgbClr val="FF0000"/>
                </a:solidFill>
                <a:ea typeface="宋体" charset="-122"/>
              </a:rPr>
              <a:t>周岁，计算年龄的截止日期是：</a:t>
            </a:r>
            <a:r>
              <a:rPr lang="en-US" altLang="zh-CN" sz="1600" dirty="0" smtClean="0">
                <a:solidFill>
                  <a:srgbClr val="FF0000"/>
                </a:solidFill>
                <a:ea typeface="宋体" charset="-122"/>
              </a:rPr>
              <a:t>2015</a:t>
            </a:r>
            <a:r>
              <a:rPr lang="zh-CN" altLang="en-US" sz="1600" dirty="0" smtClean="0">
                <a:solidFill>
                  <a:srgbClr val="FF0000"/>
                </a:solidFill>
                <a:ea typeface="宋体" charset="-122"/>
              </a:rPr>
              <a:t>年</a:t>
            </a:r>
            <a:r>
              <a:rPr lang="en-US" altLang="zh-CN" sz="1600" dirty="0" smtClean="0">
                <a:solidFill>
                  <a:srgbClr val="FF0000"/>
                </a:solidFill>
                <a:ea typeface="宋体" charset="-122"/>
              </a:rPr>
              <a:t>12</a:t>
            </a:r>
            <a:r>
              <a:rPr lang="zh-CN" altLang="en-US" sz="1600" dirty="0" smtClean="0">
                <a:solidFill>
                  <a:srgbClr val="FF0000"/>
                </a:solidFill>
                <a:ea typeface="宋体" charset="-122"/>
              </a:rPr>
              <a:t>月</a:t>
            </a:r>
            <a:r>
              <a:rPr lang="en-US" altLang="zh-CN" sz="1600" dirty="0" smtClean="0">
                <a:solidFill>
                  <a:srgbClr val="FF0000"/>
                </a:solidFill>
                <a:ea typeface="宋体" charset="-122"/>
              </a:rPr>
              <a:t>31</a:t>
            </a:r>
            <a:r>
              <a:rPr lang="zh-CN" altLang="en-US" sz="1600" dirty="0" smtClean="0">
                <a:solidFill>
                  <a:srgbClr val="FF0000"/>
                </a:solidFill>
                <a:ea typeface="宋体" charset="-122"/>
              </a:rPr>
              <a:t>日</a:t>
            </a:r>
            <a:endParaRPr lang="en-US" altLang="zh-CN" sz="1600" dirty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6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系统维护服务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0C0-A35E-49EF-BBEE-37999590F932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928662" y="2285992"/>
            <a:ext cx="7848870" cy="109478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1000100" y="2357430"/>
            <a:ext cx="78934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ea typeface="宋体" charset="-122"/>
              </a:rPr>
              <a:t>电话 ： </a:t>
            </a:r>
            <a:r>
              <a:rPr lang="en-US" altLang="zh-CN" sz="2800" b="1" dirty="0" smtClean="0"/>
              <a:t>010-52786118  </a:t>
            </a:r>
            <a:r>
              <a:rPr lang="zh-CN" altLang="en-US" sz="2800" b="1" dirty="0" smtClean="0"/>
              <a:t>直播分机号 </a:t>
            </a:r>
            <a:r>
              <a:rPr lang="en-US" altLang="zh-CN" sz="2800" b="1" dirty="0" smtClean="0"/>
              <a:t>807</a:t>
            </a:r>
            <a:endParaRPr lang="en-US" altLang="zh-CN" sz="280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1000101" y="1500174"/>
            <a:ext cx="8143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ea typeface="宋体" charset="-122"/>
              </a:rPr>
              <a:t>系统技术相关问题可拨打以下维护服务电话</a:t>
            </a:r>
            <a:endParaRPr lang="en-US" altLang="zh-CN" sz="280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1000100" y="4786322"/>
            <a:ext cx="7848870" cy="109478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1250503" y="4786322"/>
            <a:ext cx="78934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ea typeface="宋体" charset="-122"/>
              </a:rPr>
              <a:t>电话 ： </a:t>
            </a:r>
            <a:r>
              <a:rPr lang="en-US" altLang="zh-CN" sz="2800" b="1" dirty="0" smtClean="0"/>
              <a:t>87788021  </a:t>
            </a:r>
            <a:r>
              <a:rPr lang="zh-CN" altLang="en-US" sz="2800" b="1" dirty="0" smtClean="0"/>
              <a:t>联系人：郑舒文</a:t>
            </a:r>
            <a:endParaRPr lang="en-US" altLang="zh-CN" sz="280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1000100" y="3714752"/>
            <a:ext cx="78934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ea typeface="宋体" charset="-122"/>
              </a:rPr>
              <a:t>政策相关</a:t>
            </a:r>
            <a:r>
              <a:rPr lang="zh-CN" altLang="en-US" sz="2800" dirty="0" smtClean="0">
                <a:solidFill>
                  <a:srgbClr val="000000"/>
                </a:solidFill>
                <a:ea typeface="宋体" charset="-122"/>
              </a:rPr>
              <a:t>问题可拨打</a:t>
            </a:r>
            <a:r>
              <a:rPr lang="zh-CN" altLang="en-US" sz="2800" dirty="0" smtClean="0">
                <a:solidFill>
                  <a:srgbClr val="000000"/>
                </a:solidFill>
                <a:ea typeface="宋体" charset="-122"/>
              </a:rPr>
              <a:t>以下院内联系电话</a:t>
            </a:r>
            <a:endParaRPr lang="en-US" altLang="zh-CN" sz="2800" dirty="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0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WordArt 3"/>
          <p:cNvSpPr>
            <a:spLocks noChangeArrowheads="1" noChangeShapeType="1" noTextEdit="1"/>
          </p:cNvSpPr>
          <p:nvPr/>
        </p:nvSpPr>
        <p:spPr bwMode="gray">
          <a:xfrm>
            <a:off x="2133600" y="3284984"/>
            <a:ext cx="5029200" cy="1342256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谢谢</a:t>
            </a:r>
            <a:r>
              <a:rPr lang="en-US" altLang="zh-CN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!</a:t>
            </a:r>
            <a:endParaRPr lang="zh-CN" alt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403648" y="5703912"/>
            <a:ext cx="5981700" cy="939798"/>
          </a:xfrm>
        </p:spPr>
        <p:txBody>
          <a:bodyPr/>
          <a:lstStyle/>
          <a:p>
            <a:r>
              <a:rPr lang="zh-CN" altLang="en-US" b="1" dirty="0" smtClean="0"/>
              <a:t>好医生</a:t>
            </a:r>
            <a:endParaRPr lang="en-US" altLang="zh-CN" b="1" dirty="0" smtClean="0"/>
          </a:p>
          <a:p>
            <a:r>
              <a:rPr lang="en-US" altLang="zh-CN" b="1" dirty="0" smtClean="0"/>
              <a:t>2016 </a:t>
            </a:r>
            <a:r>
              <a:rPr lang="zh-CN" altLang="en-US" b="1" dirty="0" smtClean="0"/>
              <a:t>年 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月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>
                <a:ea typeface="宋体" charset="-122"/>
              </a:rPr>
              <a:t>一</a:t>
            </a:r>
            <a:r>
              <a:rPr lang="en-US" altLang="zh-CN" sz="2800" dirty="0" smtClean="0">
                <a:ea typeface="宋体" charset="-122"/>
              </a:rPr>
              <a:t>.  </a:t>
            </a:r>
            <a:r>
              <a:rPr lang="zh-CN" altLang="en-US" sz="2800" dirty="0" smtClean="0">
                <a:ea typeface="宋体" charset="-122"/>
              </a:rPr>
              <a:t>系统应用准备</a:t>
            </a:r>
            <a:endParaRPr lang="en-US" altLang="zh-CN" sz="2800" dirty="0">
              <a:ea typeface="宋体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576" y="1412776"/>
            <a:ext cx="7848872" cy="1440160"/>
            <a:chOff x="912" y="1008"/>
            <a:chExt cx="3984" cy="912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62" y="1092"/>
              <a:ext cx="933" cy="746"/>
              <a:chOff x="962" y="1092"/>
              <a:chExt cx="933" cy="746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871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gray">
              <a:xfrm>
                <a:off x="962" y="1295"/>
                <a:ext cx="933" cy="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zh-CN" alt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登录网址</a:t>
                </a:r>
                <a:endParaRPr lang="en-US" altLang="zh-CN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endParaRPr>
              </a:p>
            </p:txBody>
          </p:sp>
        </p:grpSp>
        <p:sp>
          <p:nvSpPr>
            <p:cNvPr id="12" name="Text Box 9"/>
            <p:cNvSpPr txBox="1">
              <a:spLocks noChangeArrowheads="1"/>
            </p:cNvSpPr>
            <p:nvPr/>
          </p:nvSpPr>
          <p:spPr bwMode="gray">
            <a:xfrm>
              <a:off x="1895" y="1188"/>
              <a:ext cx="292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000000"/>
                  </a:solidFill>
                  <a:ea typeface="宋体" charset="-122"/>
                </a:rPr>
                <a:t>http://101.200.85.213:8080/</a:t>
              </a:r>
              <a:endParaRPr lang="en-US" altLang="zh-CN" sz="2800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926975" y="3018656"/>
            <a:ext cx="7785485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C00000"/>
                </a:solidFill>
                <a:ea typeface="宋体" charset="-122"/>
              </a:rPr>
              <a:t>系统支持多种浏览器，推荐使用</a:t>
            </a:r>
            <a:r>
              <a:rPr lang="en-US" altLang="zh-CN" b="1" dirty="0" smtClean="0">
                <a:solidFill>
                  <a:srgbClr val="C00000"/>
                </a:solidFill>
                <a:ea typeface="宋体" charset="-122"/>
              </a:rPr>
              <a:t>360</a:t>
            </a:r>
            <a:r>
              <a:rPr lang="zh-CN" altLang="en-US" b="1" dirty="0" smtClean="0">
                <a:solidFill>
                  <a:srgbClr val="C00000"/>
                </a:solidFill>
                <a:ea typeface="宋体" charset="-122"/>
              </a:rPr>
              <a:t>浏览器。（</a:t>
            </a:r>
            <a:r>
              <a:rPr lang="en-US" altLang="zh-CN" b="1" dirty="0" smtClean="0">
                <a:solidFill>
                  <a:srgbClr val="C00000"/>
                </a:solidFill>
                <a:ea typeface="宋体" charset="-122"/>
              </a:rPr>
              <a:t>360</a:t>
            </a:r>
            <a:r>
              <a:rPr lang="zh-CN" altLang="en-US" b="1" dirty="0" smtClean="0">
                <a:solidFill>
                  <a:srgbClr val="C00000"/>
                </a:solidFill>
                <a:ea typeface="宋体" charset="-122"/>
              </a:rPr>
              <a:t>，</a:t>
            </a:r>
            <a:r>
              <a:rPr lang="en-US" altLang="zh-CN" b="1" dirty="0" err="1" smtClean="0">
                <a:solidFill>
                  <a:srgbClr val="C00000"/>
                </a:solidFill>
                <a:ea typeface="宋体" charset="-122"/>
              </a:rPr>
              <a:t>ie</a:t>
            </a:r>
            <a:r>
              <a:rPr lang="en-US" altLang="zh-CN" b="1" dirty="0" smtClean="0">
                <a:solidFill>
                  <a:srgbClr val="C00000"/>
                </a:solidFill>
                <a:ea typeface="宋体" charset="-122"/>
              </a:rPr>
              <a:t> 8</a:t>
            </a:r>
            <a:r>
              <a:rPr lang="zh-CN" altLang="en-US" b="1" dirty="0" smtClean="0">
                <a:solidFill>
                  <a:srgbClr val="C00000"/>
                </a:solidFill>
                <a:ea typeface="宋体" charset="-122"/>
              </a:rPr>
              <a:t>以上版本，谷歌，火狐、遨游等浏览器）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35896" y="2434251"/>
            <a:ext cx="507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ea typeface="宋体" charset="-122"/>
              </a:rPr>
              <a:t>请将网址添加到 </a:t>
            </a:r>
            <a:r>
              <a:rPr lang="zh-CN" altLang="en-US" sz="2400" b="1" dirty="0">
                <a:solidFill>
                  <a:srgbClr val="C00000"/>
                </a:solidFill>
                <a:ea typeface="宋体" charset="-122"/>
              </a:rPr>
              <a:t>浏览器</a:t>
            </a:r>
            <a:r>
              <a:rPr lang="en-US" altLang="zh-CN" sz="2400" b="1" dirty="0" smtClean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ea typeface="宋体" charset="-122"/>
              </a:rPr>
              <a:t>收藏夹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0C0-A35E-49EF-BBEE-37999590F932}" type="slidenum">
              <a:rPr lang="en-US" altLang="zh-CN" smtClean="0"/>
              <a:pPr/>
              <a:t>2</a:t>
            </a:fld>
            <a:endParaRPr lang="en-US" altLang="zh-CN" dirty="0"/>
          </a:p>
        </p:txBody>
      </p:sp>
      <p:sp>
        <p:nvSpPr>
          <p:cNvPr id="21" name="矩形 20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5" y="4077072"/>
            <a:ext cx="551723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05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>
                <a:ea typeface="宋体" charset="-122"/>
              </a:rPr>
              <a:t>一</a:t>
            </a:r>
            <a:r>
              <a:rPr lang="en-US" altLang="zh-CN" sz="2800" dirty="0" smtClean="0">
                <a:ea typeface="宋体" charset="-122"/>
              </a:rPr>
              <a:t>.  </a:t>
            </a:r>
            <a:r>
              <a:rPr lang="zh-CN" altLang="en-US" sz="2800" dirty="0" smtClean="0">
                <a:ea typeface="宋体" charset="-122"/>
              </a:rPr>
              <a:t>系统应用准备</a:t>
            </a:r>
            <a:endParaRPr lang="en-US" altLang="zh-CN" sz="2800" dirty="0">
              <a:ea typeface="宋体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395536" y="4626658"/>
            <a:ext cx="71402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ea typeface="宋体" charset="-122"/>
              </a:rPr>
              <a:t>所有账号初始密码是：</a:t>
            </a:r>
            <a:r>
              <a:rPr lang="en-US" altLang="zh-CN" sz="2800" dirty="0" smtClean="0">
                <a:solidFill>
                  <a:srgbClr val="000000"/>
                </a:solidFill>
                <a:ea typeface="宋体" charset="-122"/>
              </a:rPr>
              <a:t>123456</a:t>
            </a:r>
            <a:endParaRPr lang="en-US" altLang="zh-CN" sz="280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380546" y="6425465"/>
            <a:ext cx="824831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ea typeface="宋体" charset="-122"/>
              </a:rPr>
              <a:t>若不能正常登录，请拨打登录页面的客服电话</a:t>
            </a:r>
            <a:endParaRPr lang="en-US" altLang="zh-CN" sz="1400" dirty="0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0C0-A35E-49EF-BBEE-37999590F932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8"/>
            <a:ext cx="35283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3851920" y="1776298"/>
            <a:ext cx="5616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a typeface="宋体" charset="-122"/>
              </a:rPr>
              <a:t>、医师登录名：是医师身份证号码</a:t>
            </a:r>
            <a:endParaRPr lang="en-US" altLang="zh-CN" sz="2400" dirty="0" smtClean="0">
              <a:solidFill>
                <a:srgbClr val="000000"/>
              </a:solidFill>
              <a:ea typeface="宋体" charset="-122"/>
            </a:endParaRPr>
          </a:p>
          <a:p>
            <a:pPr eaLnBrk="0" hangingPunct="0"/>
            <a:r>
              <a:rPr lang="zh-CN" altLang="en-US" sz="2400" dirty="0" smtClean="0">
                <a:solidFill>
                  <a:srgbClr val="FF0000"/>
                </a:solidFill>
                <a:ea typeface="宋体" charset="-122"/>
              </a:rPr>
              <a:t>注意：是医生执业证书上的身份证号码</a:t>
            </a:r>
            <a:endParaRPr lang="en-US" altLang="zh-CN" sz="2400" dirty="0" smtClean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9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宋体" charset="-122"/>
              </a:rPr>
              <a:t>一</a:t>
            </a:r>
            <a:r>
              <a:rPr lang="en-US" altLang="zh-CN" dirty="0" smtClean="0">
                <a:ea typeface="宋体" charset="-122"/>
              </a:rPr>
              <a:t>.  </a:t>
            </a:r>
            <a:r>
              <a:rPr lang="zh-CN" altLang="en-US" dirty="0" smtClean="0">
                <a:ea typeface="宋体" charset="-122"/>
              </a:rPr>
              <a:t>系统</a:t>
            </a:r>
            <a:r>
              <a:rPr lang="zh-CN" altLang="en-US" dirty="0">
                <a:ea typeface="宋体" charset="-122"/>
              </a:rPr>
              <a:t>应用准备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55576" y="1484784"/>
            <a:ext cx="7848872" cy="1094783"/>
            <a:chOff x="912" y="1008"/>
            <a:chExt cx="3984" cy="912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gray">
            <a:xfrm>
              <a:off x="1095" y="1248"/>
              <a:ext cx="292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rgbClr val="C00000"/>
                  </a:solidFill>
                  <a:ea typeface="宋体" charset="-122"/>
                </a:rPr>
                <a:t>修改初始密码</a:t>
              </a:r>
              <a:endParaRPr lang="en-US" altLang="zh-CN" sz="2800" b="1" dirty="0">
                <a:solidFill>
                  <a:srgbClr val="C00000"/>
                </a:solidFill>
                <a:ea typeface="宋体" charset="-122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0C0-A35E-49EF-BBEE-37999590F932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02306"/>
            <a:ext cx="7992888" cy="25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467544" y="3817506"/>
            <a:ext cx="8208912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499992" y="4941168"/>
            <a:ext cx="115212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gray">
          <a:xfrm>
            <a:off x="6584320" y="4725144"/>
            <a:ext cx="1876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400" b="1" dirty="0" smtClean="0">
                <a:solidFill>
                  <a:srgbClr val="C00000"/>
                </a:solidFill>
                <a:ea typeface="宋体" charset="-122"/>
              </a:rPr>
              <a:t>1</a:t>
            </a:r>
            <a:r>
              <a:rPr lang="zh-CN" altLang="en-US" sz="1400" b="1" dirty="0" smtClean="0">
                <a:solidFill>
                  <a:srgbClr val="C00000"/>
                </a:solidFill>
                <a:ea typeface="宋体" charset="-122"/>
              </a:rPr>
              <a:t>、输入新密码</a:t>
            </a:r>
            <a:endParaRPr lang="en-US" altLang="zh-CN" sz="1400" b="1" dirty="0">
              <a:solidFill>
                <a:srgbClr val="C00000"/>
              </a:solidFill>
              <a:ea typeface="宋体" charset="-122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5144160" y="5517232"/>
            <a:ext cx="28842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400" b="1" dirty="0" smtClean="0">
                <a:solidFill>
                  <a:srgbClr val="C00000"/>
                </a:solidFill>
                <a:ea typeface="宋体" charset="-122"/>
              </a:rPr>
              <a:t>2</a:t>
            </a:r>
            <a:r>
              <a:rPr lang="zh-CN" altLang="en-US" sz="1400" b="1" dirty="0" smtClean="0">
                <a:solidFill>
                  <a:srgbClr val="C00000"/>
                </a:solidFill>
                <a:ea typeface="宋体" charset="-122"/>
              </a:rPr>
              <a:t>、点击修改，保存新密码</a:t>
            </a:r>
            <a:endParaRPr lang="en-US" altLang="zh-CN" sz="1400" b="1" dirty="0">
              <a:solidFill>
                <a:srgbClr val="C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1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一</a:t>
            </a:r>
            <a:r>
              <a:rPr lang="en-US" altLang="zh-CN" dirty="0" smtClean="0">
                <a:ea typeface="宋体" charset="-122"/>
              </a:rPr>
              <a:t>.  </a:t>
            </a:r>
            <a:r>
              <a:rPr lang="zh-CN" altLang="en-US" dirty="0" smtClean="0">
                <a:ea typeface="宋体" charset="-122"/>
              </a:rPr>
              <a:t>系统</a:t>
            </a:r>
            <a:r>
              <a:rPr lang="zh-CN" altLang="en-US" dirty="0">
                <a:ea typeface="宋体" charset="-122"/>
              </a:rPr>
              <a:t>应用准备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528" y="1340768"/>
            <a:ext cx="3244752" cy="647678"/>
            <a:chOff x="912" y="1008"/>
            <a:chExt cx="3290" cy="631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290" cy="63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gray">
            <a:xfrm>
              <a:off x="1095" y="1106"/>
              <a:ext cx="2928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rgbClr val="C00000"/>
                  </a:solidFill>
                  <a:ea typeface="宋体" charset="-122"/>
                </a:rPr>
                <a:t>考核流程说明</a:t>
              </a:r>
              <a:endParaRPr lang="en-US" altLang="zh-CN" sz="2400" b="1" dirty="0">
                <a:solidFill>
                  <a:srgbClr val="C00000"/>
                </a:solidFill>
                <a:ea typeface="宋体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03648" y="2132856"/>
            <a:ext cx="0" cy="4722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5536" y="3717032"/>
            <a:ext cx="87484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95536" y="4956158"/>
            <a:ext cx="87484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95536" y="5850234"/>
            <a:ext cx="87484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204528" y="2194098"/>
            <a:ext cx="0" cy="4722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148064" y="2089876"/>
            <a:ext cx="0" cy="4722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875694" y="2089876"/>
            <a:ext cx="0" cy="47224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495155" y="2636912"/>
            <a:ext cx="91440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医师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443387" y="2636912"/>
            <a:ext cx="77006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1424228" y="1989402"/>
            <a:ext cx="1346448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692AA2"/>
                </a:solidFill>
              </a:rPr>
              <a:t>准备阶段</a:t>
            </a:r>
            <a:endParaRPr lang="zh-CN" altLang="en-US" b="1" dirty="0">
              <a:solidFill>
                <a:srgbClr val="692AA2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131278" y="1974326"/>
            <a:ext cx="1844748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692AA2"/>
                </a:solidFill>
              </a:rPr>
              <a:t>申请考核阶段</a:t>
            </a:r>
            <a:endParaRPr lang="zh-CN" altLang="en-US" b="1" dirty="0">
              <a:solidFill>
                <a:srgbClr val="692AA2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3471166" y="2780928"/>
            <a:ext cx="1346448" cy="478904"/>
          </a:xfrm>
          <a:prstGeom prst="roundRect">
            <a:avLst/>
          </a:prstGeom>
          <a:noFill/>
          <a:ln>
            <a:solidFill>
              <a:srgbClr val="692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692AA2"/>
                </a:solidFill>
              </a:rPr>
              <a:t>医师信息确认并申请考核</a:t>
            </a:r>
            <a:endParaRPr lang="zh-CN" altLang="en-US" sz="1400" dirty="0">
              <a:solidFill>
                <a:srgbClr val="692AA2"/>
              </a:solidFill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gray">
          <a:xfrm>
            <a:off x="3204528" y="3296017"/>
            <a:ext cx="19011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1200" dirty="0" smtClean="0">
                <a:solidFill>
                  <a:srgbClr val="C00000"/>
                </a:solidFill>
                <a:ea typeface="宋体" charset="-122"/>
              </a:rPr>
              <a:t>（一般考核或同行评议）</a:t>
            </a:r>
            <a:endParaRPr lang="en-US" altLang="zh-CN" sz="1200" dirty="0">
              <a:solidFill>
                <a:srgbClr val="C00000"/>
              </a:solidFill>
              <a:ea typeface="宋体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131975" y="1989402"/>
            <a:ext cx="1816289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692AA2"/>
                </a:solidFill>
              </a:rPr>
              <a:t>医疗机构评价</a:t>
            </a:r>
            <a:endParaRPr lang="zh-CN" altLang="en-US" b="1" dirty="0">
              <a:solidFill>
                <a:srgbClr val="692AA2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7191748" y="1974326"/>
            <a:ext cx="1844748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692AA2"/>
                </a:solidFill>
              </a:rPr>
              <a:t>考核机构评价</a:t>
            </a:r>
            <a:endParaRPr lang="zh-CN" altLang="en-US" b="1" dirty="0">
              <a:solidFill>
                <a:srgbClr val="692AA2"/>
              </a:solidFill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991244" y="2729271"/>
            <a:ext cx="2109214" cy="395788"/>
          </a:xfrm>
          <a:prstGeom prst="roundRect">
            <a:avLst/>
          </a:prstGeom>
          <a:noFill/>
          <a:ln>
            <a:solidFill>
              <a:srgbClr val="692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692AA2"/>
                </a:solidFill>
              </a:rPr>
              <a:t>参加法律法规在线考试</a:t>
            </a:r>
            <a:endParaRPr lang="zh-CN" altLang="en-US" sz="1400" dirty="0">
              <a:solidFill>
                <a:srgbClr val="692AA2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6977292" y="3214937"/>
            <a:ext cx="2109214" cy="395788"/>
          </a:xfrm>
          <a:prstGeom prst="roundRect">
            <a:avLst/>
          </a:prstGeom>
          <a:noFill/>
          <a:ln>
            <a:solidFill>
              <a:srgbClr val="692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692AA2"/>
                </a:solidFill>
              </a:rPr>
              <a:t>参加业务水平考试</a:t>
            </a:r>
            <a:endParaRPr lang="zh-CN" altLang="en-US" sz="1400" dirty="0">
              <a:solidFill>
                <a:srgbClr val="692AA2"/>
              </a:solidFill>
            </a:endParaRPr>
          </a:p>
        </p:txBody>
      </p:sp>
      <p:sp>
        <p:nvSpPr>
          <p:cNvPr id="55" name="右箭头 54"/>
          <p:cNvSpPr/>
          <p:nvPr/>
        </p:nvSpPr>
        <p:spPr>
          <a:xfrm>
            <a:off x="1571604" y="2857496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右箭头 55"/>
          <p:cNvSpPr/>
          <p:nvPr/>
        </p:nvSpPr>
        <p:spPr>
          <a:xfrm>
            <a:off x="5357818" y="2928934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443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8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6712"/>
            <a:ext cx="8763000" cy="4873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l"/>
            <a:r>
              <a:rPr lang="zh-CN" altLang="en-US" sz="3200" dirty="0" smtClean="0">
                <a:ea typeface="宋体" charset="-122"/>
              </a:rPr>
              <a:t>             目  录</a:t>
            </a:r>
            <a:endParaRPr lang="en-US" altLang="zh-CN" sz="3200" dirty="0">
              <a:ea typeface="宋体" charset="-122"/>
            </a:endParaRPr>
          </a:p>
        </p:txBody>
      </p:sp>
      <p:grpSp>
        <p:nvGrpSpPr>
          <p:cNvPr id="61480" name="Group 40"/>
          <p:cNvGrpSpPr>
            <a:grpSpLocks/>
          </p:cNvGrpSpPr>
          <p:nvPr/>
        </p:nvGrpSpPr>
        <p:grpSpPr bwMode="auto">
          <a:xfrm>
            <a:off x="1981200" y="2857550"/>
            <a:ext cx="5410200" cy="665162"/>
            <a:chOff x="1248" y="2509"/>
            <a:chExt cx="3408" cy="419"/>
          </a:xfrm>
        </p:grpSpPr>
        <p:grpSp>
          <p:nvGrpSpPr>
            <p:cNvPr id="61464" name="Group 24"/>
            <p:cNvGrpSpPr>
              <a:grpSpLocks/>
            </p:cNvGrpSpPr>
            <p:nvPr/>
          </p:nvGrpSpPr>
          <p:grpSpPr bwMode="auto">
            <a:xfrm>
              <a:off x="1248" y="2509"/>
              <a:ext cx="480" cy="419"/>
              <a:chOff x="1110" y="2656"/>
              <a:chExt cx="1549" cy="1351"/>
            </a:xfrm>
          </p:grpSpPr>
          <p:sp>
            <p:nvSpPr>
              <p:cNvPr id="61465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466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467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1472" name="Line 32"/>
            <p:cNvSpPr>
              <a:spLocks noChangeShapeType="1"/>
            </p:cNvSpPr>
            <p:nvPr/>
          </p:nvSpPr>
          <p:spPr bwMode="auto">
            <a:xfrm>
              <a:off x="1632" y="2893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73" name="Text Box 33"/>
            <p:cNvSpPr txBox="1">
              <a:spLocks noChangeArrowheads="1"/>
            </p:cNvSpPr>
            <p:nvPr/>
          </p:nvSpPr>
          <p:spPr bwMode="auto">
            <a:xfrm>
              <a:off x="2256" y="2557"/>
              <a:ext cx="12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dirty="0" smtClean="0">
                  <a:ea typeface="宋体" charset="-122"/>
                </a:rPr>
                <a:t>医师功能说明</a:t>
              </a:r>
              <a:endParaRPr lang="en-US" altLang="zh-CN" sz="2400" dirty="0">
                <a:ea typeface="宋体" charset="-122"/>
              </a:endParaRPr>
            </a:p>
          </p:txBody>
        </p:sp>
        <p:sp>
          <p:nvSpPr>
            <p:cNvPr id="61474" name="Text Box 34"/>
            <p:cNvSpPr txBox="1">
              <a:spLocks noChangeArrowheads="1"/>
            </p:cNvSpPr>
            <p:nvPr/>
          </p:nvSpPr>
          <p:spPr bwMode="gray">
            <a:xfrm>
              <a:off x="1327" y="2571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 dirty="0" smtClean="0">
                  <a:solidFill>
                    <a:schemeClr val="bg1"/>
                  </a:solidFill>
                  <a:ea typeface="宋体" charset="-122"/>
                </a:rPr>
                <a:t>二</a:t>
              </a:r>
              <a:endParaRPr lang="en-US" altLang="zh-CN" sz="2400" b="1" dirty="0">
                <a:solidFill>
                  <a:schemeClr val="bg1"/>
                </a:solidFill>
                <a:ea typeface="宋体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20C0-A35E-49EF-BBEE-37999590F932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42428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sz="2800" dirty="0" smtClean="0">
                <a:ea typeface="宋体" charset="-122"/>
              </a:rPr>
              <a:t>2.  </a:t>
            </a:r>
            <a:r>
              <a:rPr lang="zh-CN" altLang="en-US" sz="2800" dirty="0" smtClean="0">
                <a:ea typeface="宋体" charset="-122"/>
              </a:rPr>
              <a:t>医师功能说明</a:t>
            </a:r>
            <a:endParaRPr lang="en-US" altLang="zh-CN" sz="2800" dirty="0"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214554"/>
            <a:ext cx="7354887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5643570" y="4786322"/>
            <a:ext cx="2643206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点击“医师</a:t>
            </a:r>
            <a:endParaRPr lang="en-US" altLang="zh-CN" sz="2400" b="1" dirty="0" smtClean="0">
              <a:solidFill>
                <a:schemeClr val="bg1"/>
              </a:solidFill>
              <a:ea typeface="宋体" charset="-122"/>
            </a:endParaRPr>
          </a:p>
          <a:p>
            <a:pPr algn="ctr" eaLnBrk="0" hangingPunct="0"/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信息确认”</a:t>
            </a:r>
            <a:endParaRPr lang="en-US" altLang="zh-CN" sz="2400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2771800" y="3356992"/>
            <a:ext cx="4248472" cy="101566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ea typeface="宋体" charset="-122"/>
              </a:rPr>
              <a:t>登录系统之后，点击  向下箭头的图标，看到具体的功能</a:t>
            </a:r>
            <a:endParaRPr lang="en-US" altLang="zh-CN" sz="2000" b="1" dirty="0">
              <a:solidFill>
                <a:srgbClr val="C00000"/>
              </a:solidFill>
              <a:ea typeface="宋体" charset="-122"/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413468" y="1310788"/>
            <a:ext cx="3244752" cy="535271"/>
            <a:chOff x="912" y="1008"/>
            <a:chExt cx="3290" cy="631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290" cy="63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gray">
            <a:xfrm>
              <a:off x="1095" y="1106"/>
              <a:ext cx="2928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 dirty="0" smtClean="0">
                  <a:solidFill>
                    <a:srgbClr val="C00000"/>
                  </a:solidFill>
                  <a:ea typeface="宋体" charset="-122"/>
                </a:rPr>
                <a:t>1</a:t>
              </a:r>
              <a:r>
                <a:rPr lang="zh-CN" altLang="en-US" sz="2400" b="1" dirty="0" smtClean="0">
                  <a:solidFill>
                    <a:srgbClr val="C00000"/>
                  </a:solidFill>
                  <a:ea typeface="宋体" charset="-122"/>
                </a:rPr>
                <a:t>、医师功能列表</a:t>
              </a:r>
              <a:endParaRPr lang="en-US" altLang="zh-CN" sz="2400" b="1" dirty="0">
                <a:solidFill>
                  <a:srgbClr val="C00000"/>
                </a:solidFill>
                <a:ea typeface="宋体" charset="-122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4581128"/>
            <a:ext cx="198422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928934"/>
            <a:ext cx="1714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椭圆 13"/>
          <p:cNvSpPr/>
          <p:nvPr/>
        </p:nvSpPr>
        <p:spPr>
          <a:xfrm>
            <a:off x="1928794" y="3214686"/>
            <a:ext cx="720080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flipH="1">
            <a:off x="4572000" y="5000636"/>
            <a:ext cx="972108" cy="214314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09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sz="2800" dirty="0" smtClean="0">
                <a:ea typeface="宋体" charset="-122"/>
              </a:rPr>
              <a:t>2.  </a:t>
            </a:r>
            <a:r>
              <a:rPr lang="zh-CN" altLang="en-US" sz="2800" dirty="0" smtClean="0">
                <a:ea typeface="宋体" charset="-122"/>
              </a:rPr>
              <a:t>医师功能说明</a:t>
            </a:r>
            <a:endParaRPr lang="en-US" altLang="zh-CN" sz="2800" dirty="0"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413468" y="1268760"/>
            <a:ext cx="3244752" cy="469014"/>
            <a:chOff x="912" y="1008"/>
            <a:chExt cx="3290" cy="669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290" cy="63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gray">
            <a:xfrm>
              <a:off x="1095" y="1106"/>
              <a:ext cx="2928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solidFill>
                    <a:srgbClr val="C00000"/>
                  </a:solidFill>
                  <a:ea typeface="宋体" charset="-122"/>
                </a:rPr>
                <a:t>2</a:t>
              </a:r>
              <a:r>
                <a:rPr lang="zh-CN" altLang="en-US" sz="2000" b="1" dirty="0" smtClean="0">
                  <a:solidFill>
                    <a:srgbClr val="C00000"/>
                  </a:solidFill>
                  <a:ea typeface="宋体" charset="-122"/>
                </a:rPr>
                <a:t>、医师信息确认</a:t>
              </a:r>
              <a:endParaRPr lang="en-US" altLang="zh-CN" sz="2000" b="1" dirty="0">
                <a:solidFill>
                  <a:srgbClr val="C00000"/>
                </a:solidFill>
                <a:ea typeface="宋体" charset="-122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4563"/>
            <a:ext cx="8195667" cy="344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96" y="5301208"/>
            <a:ext cx="14859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椭圆 16"/>
          <p:cNvSpPr/>
          <p:nvPr/>
        </p:nvSpPr>
        <p:spPr>
          <a:xfrm>
            <a:off x="2036730" y="4689046"/>
            <a:ext cx="6039921" cy="6546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32" y="3390768"/>
            <a:ext cx="552450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28" y="4542896"/>
            <a:ext cx="552450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椭圆 14"/>
          <p:cNvSpPr/>
          <p:nvPr/>
        </p:nvSpPr>
        <p:spPr>
          <a:xfrm>
            <a:off x="689468" y="2339838"/>
            <a:ext cx="741979" cy="2776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3214685"/>
            <a:ext cx="7000924" cy="24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椭圆 20"/>
          <p:cNvSpPr/>
          <p:nvPr/>
        </p:nvSpPr>
        <p:spPr>
          <a:xfrm>
            <a:off x="8429652" y="5143512"/>
            <a:ext cx="571504" cy="57150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467543" y="5646258"/>
            <a:ext cx="8568951" cy="923330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、项目后有圈出的“红色星号”标示的为必填项目，请如实填写。</a:t>
            </a:r>
            <a:endParaRPr lang="en-US" altLang="zh-CN" dirty="0" smtClean="0">
              <a:solidFill>
                <a:srgbClr val="C00000"/>
              </a:solidFill>
              <a:ea typeface="宋体" charset="-122"/>
            </a:endParaRPr>
          </a:p>
          <a:p>
            <a:pPr eaLnBrk="0" hangingPunct="0"/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、目前处于规培期间的医师在“是否规培”一栏请填“是”。</a:t>
            </a:r>
            <a:endParaRPr lang="en-US" altLang="zh-CN" dirty="0" smtClean="0">
              <a:solidFill>
                <a:srgbClr val="C00000"/>
              </a:solidFill>
              <a:ea typeface="宋体" charset="-122"/>
            </a:endParaRPr>
          </a:p>
          <a:p>
            <a:pPr eaLnBrk="0" hangingPunct="0"/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、完成此页面填写后点击“下一步”</a:t>
            </a:r>
            <a:endParaRPr lang="en-US" altLang="zh-CN" dirty="0">
              <a:solidFill>
                <a:srgbClr val="C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sz="2800" dirty="0" smtClean="0">
                <a:ea typeface="宋体" charset="-122"/>
              </a:rPr>
              <a:t>2.  </a:t>
            </a:r>
            <a:r>
              <a:rPr lang="zh-CN" altLang="en-US" sz="2800" dirty="0" smtClean="0">
                <a:ea typeface="宋体" charset="-122"/>
              </a:rPr>
              <a:t>医师功能说明</a:t>
            </a:r>
            <a:endParaRPr lang="en-US" altLang="zh-CN" sz="2800" dirty="0"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4580" y="38377"/>
            <a:ext cx="413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a typeface="宋体" charset="-122"/>
              </a:rPr>
              <a:t>医师定期考核信息管理系统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3468" y="1268760"/>
            <a:ext cx="3244752" cy="469014"/>
            <a:chOff x="912" y="1008"/>
            <a:chExt cx="3290" cy="669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290" cy="63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gray">
            <a:xfrm>
              <a:off x="1095" y="1106"/>
              <a:ext cx="2928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solidFill>
                    <a:srgbClr val="C00000"/>
                  </a:solidFill>
                  <a:ea typeface="宋体" charset="-122"/>
                </a:rPr>
                <a:t>2</a:t>
              </a:r>
              <a:r>
                <a:rPr lang="zh-CN" altLang="en-US" sz="2000" b="1" dirty="0" smtClean="0">
                  <a:solidFill>
                    <a:srgbClr val="C00000"/>
                  </a:solidFill>
                  <a:ea typeface="宋体" charset="-122"/>
                </a:rPr>
                <a:t>、医师信息确认</a:t>
              </a:r>
              <a:endParaRPr lang="en-US" altLang="zh-CN" sz="2000" b="1" dirty="0">
                <a:solidFill>
                  <a:srgbClr val="C00000"/>
                </a:solidFill>
                <a:ea typeface="宋体" charset="-122"/>
              </a:endParaRPr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2" y="1997194"/>
            <a:ext cx="8298528" cy="343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87" y="5039067"/>
            <a:ext cx="39243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椭圆 12"/>
          <p:cNvSpPr/>
          <p:nvPr/>
        </p:nvSpPr>
        <p:spPr>
          <a:xfrm>
            <a:off x="5602136" y="4937340"/>
            <a:ext cx="3409377" cy="5951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214686"/>
            <a:ext cx="8286808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00034" y="5586257"/>
            <a:ext cx="8211761" cy="1200329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、有“红色星号”标示的为必填项目，请如实填写。</a:t>
            </a:r>
            <a:endParaRPr lang="en-US" altLang="zh-CN" dirty="0" smtClean="0">
              <a:solidFill>
                <a:srgbClr val="C00000"/>
              </a:solidFill>
              <a:ea typeface="宋体" charset="-122"/>
            </a:endParaRPr>
          </a:p>
          <a:p>
            <a:pPr eaLnBrk="0" hangingPunct="0"/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、圈红的“科室”一栏为必填项目，请在下拉菜单里选择所在科室。</a:t>
            </a:r>
            <a:endParaRPr lang="en-US" altLang="zh-CN" dirty="0" smtClean="0">
              <a:solidFill>
                <a:srgbClr val="C00000"/>
              </a:solidFill>
              <a:ea typeface="宋体" charset="-122"/>
            </a:endParaRPr>
          </a:p>
          <a:p>
            <a:pPr eaLnBrk="0" hangingPunct="0"/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、“执业机构编码”一栏请填写：</a:t>
            </a:r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003907110105111111</a:t>
            </a:r>
          </a:p>
          <a:p>
            <a:pPr eaLnBrk="0" hangingPunct="0"/>
            <a:r>
              <a:rPr lang="en-US" altLang="zh-CN" dirty="0" smtClean="0">
                <a:solidFill>
                  <a:srgbClr val="C00000"/>
                </a:solidFill>
                <a:ea typeface="宋体" charset="-122"/>
              </a:rPr>
              <a:t>4</a:t>
            </a:r>
            <a:r>
              <a:rPr lang="zh-CN" altLang="en-US" dirty="0" smtClean="0">
                <a:solidFill>
                  <a:srgbClr val="C00000"/>
                </a:solidFill>
                <a:ea typeface="宋体" charset="-122"/>
              </a:rPr>
              <a:t>、完成此页面填写后点击“下一步”。</a:t>
            </a:r>
            <a:endParaRPr lang="en-US" altLang="zh-CN" dirty="0">
              <a:solidFill>
                <a:srgbClr val="C00000"/>
              </a:solidFill>
              <a:ea typeface="宋体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072066" y="2857496"/>
            <a:ext cx="1571636" cy="35719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286776" y="5857892"/>
            <a:ext cx="857224" cy="57150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571744"/>
            <a:ext cx="799913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033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4TGp_Medical_light_v2">
  <a:themeElements>
    <a:clrScheme name="Default Design 1">
      <a:dk1>
        <a:srgbClr val="000000"/>
      </a:dk1>
      <a:lt1>
        <a:srgbClr val="FFFFFF"/>
      </a:lt1>
      <a:dk2>
        <a:srgbClr val="FFFFE7"/>
      </a:dk2>
      <a:lt2>
        <a:srgbClr val="B2B2B2"/>
      </a:lt2>
      <a:accent1>
        <a:srgbClr val="728CCE"/>
      </a:accent1>
      <a:accent2>
        <a:srgbClr val="00CC66"/>
      </a:accent2>
      <a:accent3>
        <a:srgbClr val="FFFFFF"/>
      </a:accent3>
      <a:accent4>
        <a:srgbClr val="000000"/>
      </a:accent4>
      <a:accent5>
        <a:srgbClr val="BCC5E3"/>
      </a:accent5>
      <a:accent6>
        <a:srgbClr val="00B95C"/>
      </a:accent6>
      <a:hlink>
        <a:srgbClr val="B0AC52"/>
      </a:hlink>
      <a:folHlink>
        <a:srgbClr val="0099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FFFE7"/>
        </a:dk2>
        <a:lt2>
          <a:srgbClr val="B2B2B2"/>
        </a:lt2>
        <a:accent1>
          <a:srgbClr val="728CCE"/>
        </a:accent1>
        <a:accent2>
          <a:srgbClr val="00CC66"/>
        </a:accent2>
        <a:accent3>
          <a:srgbClr val="FFFFFF"/>
        </a:accent3>
        <a:accent4>
          <a:srgbClr val="000000"/>
        </a:accent4>
        <a:accent5>
          <a:srgbClr val="BCC5E3"/>
        </a:accent5>
        <a:accent6>
          <a:srgbClr val="00B95C"/>
        </a:accent6>
        <a:hlink>
          <a:srgbClr val="B0AC52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FFFFFF"/>
        </a:dk2>
        <a:lt2>
          <a:srgbClr val="A1ABA3"/>
        </a:lt2>
        <a:accent1>
          <a:srgbClr val="A4C961"/>
        </a:accent1>
        <a:accent2>
          <a:srgbClr val="7C57C7"/>
        </a:accent2>
        <a:accent3>
          <a:srgbClr val="FFFFFF"/>
        </a:accent3>
        <a:accent4>
          <a:srgbClr val="000000"/>
        </a:accent4>
        <a:accent5>
          <a:srgbClr val="CFE1B7"/>
        </a:accent5>
        <a:accent6>
          <a:srgbClr val="704EB4"/>
        </a:accent6>
        <a:hlink>
          <a:srgbClr val="4D97B5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36A4D0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AECFE4"/>
        </a:accent5>
        <a:accent6>
          <a:srgbClr val="E78A5C"/>
        </a:accent6>
        <a:hlink>
          <a:srgbClr val="3B5AB1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FFFE7"/>
        </a:dk2>
        <a:lt2>
          <a:srgbClr val="B2B2B2"/>
        </a:lt2>
        <a:accent1>
          <a:srgbClr val="CCCC00"/>
        </a:accent1>
        <a:accent2>
          <a:srgbClr val="FF7C80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E77073"/>
        </a:accent6>
        <a:hlink>
          <a:srgbClr val="5A94A8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FFFFE7"/>
        </a:dk2>
        <a:lt2>
          <a:srgbClr val="B2B2B2"/>
        </a:lt2>
        <a:accent1>
          <a:srgbClr val="969696"/>
        </a:accent1>
        <a:accent2>
          <a:srgbClr val="FF7C80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E77073"/>
        </a:accent6>
        <a:hlink>
          <a:srgbClr val="5A94A8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014TGp_Medical_light_v2</Template>
  <TotalTime>2233</TotalTime>
  <Words>900</Words>
  <Application>Microsoft Office PowerPoint</Application>
  <PresentationFormat>全屏显示(4:3)</PresentationFormat>
  <Paragraphs>115</Paragraphs>
  <Slides>17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014TGp_Medical_light_v2</vt:lpstr>
      <vt:lpstr>Image</vt:lpstr>
      <vt:lpstr>幻灯片 1</vt:lpstr>
      <vt:lpstr>一.  系统应用准备</vt:lpstr>
      <vt:lpstr>一.  系统应用准备</vt:lpstr>
      <vt:lpstr>一.  系统应用准备</vt:lpstr>
      <vt:lpstr>一.  系统应用准备</vt:lpstr>
      <vt:lpstr>             目  录</vt:lpstr>
      <vt:lpstr>2.  医师功能说明</vt:lpstr>
      <vt:lpstr>2.  医师功能说明</vt:lpstr>
      <vt:lpstr>2.  医师功能说明</vt:lpstr>
      <vt:lpstr>2.  医师功能说明</vt:lpstr>
      <vt:lpstr>2.  医师功能说明</vt:lpstr>
      <vt:lpstr>2.  医师功能说明</vt:lpstr>
      <vt:lpstr>2.  医师功能说明</vt:lpstr>
      <vt:lpstr>             目  录</vt:lpstr>
      <vt:lpstr>             目  录</vt:lpstr>
      <vt:lpstr>系统维护服务</vt:lpstr>
      <vt:lpstr>幻灯片 17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微软中国</dc:creator>
  <cp:lastModifiedBy>zheng</cp:lastModifiedBy>
  <cp:revision>308</cp:revision>
  <cp:lastPrinted>2014-03-13T02:14:35Z</cp:lastPrinted>
  <dcterms:created xsi:type="dcterms:W3CDTF">2013-07-08T01:07:17Z</dcterms:created>
  <dcterms:modified xsi:type="dcterms:W3CDTF">2016-05-27T02:26:19Z</dcterms:modified>
</cp:coreProperties>
</file>